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Aptos Narrow" panose="020B0004020202020204" pitchFamily="34" charset="0"/>
      <p:regular r:id="rId18"/>
      <p:bold r:id="rId19"/>
      <p:italic r:id="rId20"/>
      <p:boldItalic r:id="rId21"/>
    </p:embeddedFont>
    <p:embeddedFont>
      <p:font typeface="Archivo Black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old" panose="020F0502020204030203" charset="0"/>
      <p:regular r:id="rId33"/>
    </p:embeddedFont>
    <p:embeddedFont>
      <p:font typeface="League Spartan" panose="020B0604020202020204" charset="0"/>
      <p:regular r:id="rId34"/>
    </p:embeddedFont>
    <p:embeddedFont>
      <p:font typeface="Space Mono" panose="020B0604020202020204" charset="0"/>
      <p:regular r:id="rId35"/>
    </p:embeddedFont>
    <p:embeddedFont>
      <p:font typeface="Space Mono Bold" panose="020B0604020202020204" charset="0"/>
      <p:regular r:id="rId36"/>
    </p:embeddedFont>
    <p:embeddedFont>
      <p:font typeface="Space Mono Bold Italic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infosys-interview-questions-article" TargetMode="External"/><Relationship Id="rId2" Type="http://schemas.openxmlformats.org/officeDocument/2006/relationships/hyperlink" Target="https://youtube.com/playlist?list=PLgUwDviBIf0oF6QL8m22w1hIDC1vJ_BHz&amp;si=qwA4sbho8_kQtESY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pt.hitbullseye.com/Infosys-Aptitude-Questions.php" TargetMode="External"/><Relationship Id="rId4" Type="http://schemas.openxmlformats.org/officeDocument/2006/relationships/hyperlink" Target="https://www.interviewbit.com/infosys-interview-question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48322" y="2911769"/>
            <a:ext cx="7218503" cy="137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INFOSYS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8322" y="4106715"/>
            <a:ext cx="10991397" cy="1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PRESENTATION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3648322" y="561137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3763158" y="387350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9940" y="988047"/>
            <a:ext cx="5426707" cy="16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7"/>
              </a:lnSpc>
              <a:spcBef>
                <a:spcPct val="0"/>
              </a:spcBef>
            </a:pPr>
            <a:r>
              <a:rPr lang="en-US" sz="4705">
                <a:solidFill>
                  <a:srgbClr val="593C8F"/>
                </a:solidFill>
                <a:latin typeface="League Spartan"/>
              </a:rPr>
              <a:t>ELIGIBILITY CRITERIA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1028700" y="1638300"/>
            <a:ext cx="3514339" cy="2057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781916" y="956528"/>
            <a:ext cx="6289724" cy="8373944"/>
            <a:chOff x="0" y="0"/>
            <a:chExt cx="3663950" cy="487807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39385" r="-3938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31097" y="6436604"/>
            <a:ext cx="1006151" cy="251538"/>
          </a:xfrm>
          <a:custGeom>
            <a:avLst/>
            <a:gdLst/>
            <a:ahLst/>
            <a:cxnLst/>
            <a:rect l="l" t="t" r="r" b="b"/>
            <a:pathLst>
              <a:path w="1006151" h="251538">
                <a:moveTo>
                  <a:pt x="0" y="0"/>
                </a:moveTo>
                <a:lnTo>
                  <a:pt x="1006151" y="0"/>
                </a:lnTo>
                <a:lnTo>
                  <a:pt x="1006151" y="251538"/>
                </a:lnTo>
                <a:lnTo>
                  <a:pt x="0" y="251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012372"/>
            <a:ext cx="6648606" cy="298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000000"/>
                </a:solidFill>
                <a:latin typeface="Space Mono"/>
              </a:rPr>
              <a:t>Infosys usually requires candidates to have a minimum percentage or grade in their academic qualifications. This could include a specific GPA or a particular percentage in 10th, 12th, and/or undergraduate studies.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811" y="6958533"/>
            <a:ext cx="6648606" cy="2128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000000"/>
                </a:solidFill>
                <a:latin typeface="Space Mono"/>
              </a:rPr>
              <a:t>Candidates must have scored a minimum fo </a:t>
            </a:r>
            <a:r>
              <a:rPr lang="en-US" sz="2437" u="sng">
                <a:solidFill>
                  <a:srgbClr val="000000"/>
                </a:solidFill>
                <a:latin typeface="Space Mono Bold Italics"/>
              </a:rPr>
              <a:t>60% in 10 and 12 Board Exams.</a:t>
            </a:r>
            <a:r>
              <a:rPr lang="en-US" sz="2437">
                <a:solidFill>
                  <a:srgbClr val="000000"/>
                </a:solidFill>
                <a:latin typeface="Space Mono"/>
              </a:rPr>
              <a:t> The candidates must have </a:t>
            </a:r>
            <a:r>
              <a:rPr lang="en-US" sz="2437" u="sng">
                <a:solidFill>
                  <a:srgbClr val="000000"/>
                </a:solidFill>
                <a:latin typeface="Space Mono Bold"/>
              </a:rPr>
              <a:t>65% or 6.5</a:t>
            </a:r>
            <a:r>
              <a:rPr lang="en-US" sz="2437">
                <a:solidFill>
                  <a:srgbClr val="000000"/>
                </a:solidFill>
                <a:latin typeface="Space Mono"/>
              </a:rPr>
              <a:t> CGPA  in their Graduation degree.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1792" y="942975"/>
            <a:ext cx="8472208" cy="1515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</a:pPr>
            <a:r>
              <a:rPr lang="en-US" sz="4298" dirty="0">
                <a:solidFill>
                  <a:srgbClr val="593C8F"/>
                </a:solidFill>
                <a:latin typeface="League Spartan"/>
              </a:rPr>
              <a:t>STATES HAVING INFOSYS </a:t>
            </a:r>
            <a:r>
              <a:rPr lang="en-US" sz="4298" dirty="0">
                <a:solidFill>
                  <a:srgbClr val="040606"/>
                </a:solidFill>
                <a:latin typeface="League Spartan"/>
              </a:rPr>
              <a:t>OFFICES IN INDIA</a:t>
            </a:r>
          </a:p>
          <a:p>
            <a:pPr>
              <a:lnSpc>
                <a:spcPts val="6018"/>
              </a:lnSpc>
            </a:pPr>
            <a:endParaRPr lang="en-US" sz="4298" b="1" dirty="0">
              <a:solidFill>
                <a:srgbClr val="040606"/>
              </a:solidFill>
              <a:latin typeface="Aptos Narrow" panose="020B0004020202020204" pitchFamily="34" charset="0"/>
            </a:endParaRP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KARNATAKA           TAMIL NADU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WEST BENGAL         MAHARASHTRA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ODISHA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UTTAR PRADESH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PUNJAB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JAMMU &amp; KASHMIR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MADHYA PRADESH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DELHI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KERALA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RAJASTHAN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CHANDIGARH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TELANGANA</a:t>
            </a:r>
          </a:p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40606"/>
                </a:solidFill>
                <a:latin typeface="Aptos Narrow" panose="020B0004020202020204" pitchFamily="34" charset="0"/>
              </a:rPr>
              <a:t>HARYANA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40606"/>
              </a:solidFill>
              <a:latin typeface="League Spartan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5369660" y="9277350"/>
            <a:ext cx="3774244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9483822" y="1033965"/>
            <a:ext cx="546231" cy="7531558"/>
            <a:chOff x="0" y="0"/>
            <a:chExt cx="143863" cy="1983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863" cy="1983620"/>
            </a:xfrm>
            <a:custGeom>
              <a:avLst/>
              <a:gdLst/>
              <a:ahLst/>
              <a:cxnLst/>
              <a:rect l="l" t="t" r="r" b="b"/>
              <a:pathLst>
                <a:path w="143863" h="1983620">
                  <a:moveTo>
                    <a:pt x="0" y="0"/>
                  </a:moveTo>
                  <a:lnTo>
                    <a:pt x="143863" y="0"/>
                  </a:lnTo>
                  <a:lnTo>
                    <a:pt x="143863" y="1983620"/>
                  </a:lnTo>
                  <a:lnTo>
                    <a:pt x="0" y="198362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3863" cy="203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84037" y="2801650"/>
            <a:ext cx="6529792" cy="3961737"/>
          </a:xfrm>
          <a:custGeom>
            <a:avLst/>
            <a:gdLst/>
            <a:ahLst/>
            <a:cxnLst/>
            <a:rect l="l" t="t" r="r" b="b"/>
            <a:pathLst>
              <a:path w="6529792" h="3961737">
                <a:moveTo>
                  <a:pt x="0" y="0"/>
                </a:moveTo>
                <a:lnTo>
                  <a:pt x="6529792" y="0"/>
                </a:lnTo>
                <a:lnTo>
                  <a:pt x="6529792" y="3961738"/>
                </a:lnTo>
                <a:lnTo>
                  <a:pt x="0" y="3961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9431" y="755123"/>
            <a:ext cx="65449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SKILLSET REQUIRED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1029431" y="1447118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409700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28700" y="9576334"/>
            <a:ext cx="951141" cy="237785"/>
          </a:xfrm>
          <a:custGeom>
            <a:avLst/>
            <a:gdLst/>
            <a:ahLst/>
            <a:cxnLst/>
            <a:rect l="l" t="t" r="r" b="b"/>
            <a:pathLst>
              <a:path w="951141" h="237785">
                <a:moveTo>
                  <a:pt x="0" y="0"/>
                </a:moveTo>
                <a:lnTo>
                  <a:pt x="951141" y="0"/>
                </a:lnTo>
                <a:lnTo>
                  <a:pt x="951141" y="237786"/>
                </a:lnTo>
                <a:lnTo>
                  <a:pt x="0" y="237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902241" y="0"/>
            <a:ext cx="7385759" cy="10287000"/>
            <a:chOff x="0" y="0"/>
            <a:chExt cx="194522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45221" cy="2709333"/>
            </a:xfrm>
            <a:custGeom>
              <a:avLst/>
              <a:gdLst/>
              <a:ahLst/>
              <a:cxnLst/>
              <a:rect l="l" t="t" r="r" b="b"/>
              <a:pathLst>
                <a:path w="1945221" h="2709333">
                  <a:moveTo>
                    <a:pt x="0" y="0"/>
                  </a:moveTo>
                  <a:lnTo>
                    <a:pt x="1945221" y="0"/>
                  </a:lnTo>
                  <a:lnTo>
                    <a:pt x="19452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4522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54408" y="2186817"/>
            <a:ext cx="6681426" cy="5430498"/>
          </a:xfrm>
          <a:custGeom>
            <a:avLst/>
            <a:gdLst/>
            <a:ahLst/>
            <a:cxnLst/>
            <a:rect l="l" t="t" r="r" b="b"/>
            <a:pathLst>
              <a:path w="6681426" h="5430498">
                <a:moveTo>
                  <a:pt x="0" y="0"/>
                </a:moveTo>
                <a:lnTo>
                  <a:pt x="6681425" y="0"/>
                </a:lnTo>
                <a:lnTo>
                  <a:pt x="6681425" y="5430497"/>
                </a:lnTo>
                <a:lnTo>
                  <a:pt x="0" y="5430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952142"/>
            <a:ext cx="7056968" cy="9391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7"/>
              </a:lnSpc>
            </a:pPr>
            <a:r>
              <a:rPr lang="en-US" sz="2341" u="sng">
                <a:solidFill>
                  <a:srgbClr val="000000"/>
                </a:solidFill>
                <a:latin typeface="Space Mono Bold"/>
              </a:rPr>
              <a:t>Programming Languages:</a:t>
            </a:r>
          </a:p>
          <a:p>
            <a:pPr>
              <a:lnSpc>
                <a:spcPts val="3277"/>
              </a:lnSpc>
            </a:pPr>
            <a:r>
              <a:rPr lang="en-US" sz="2341">
                <a:solidFill>
                  <a:srgbClr val="000000"/>
                </a:solidFill>
                <a:latin typeface="Space Mono"/>
              </a:rPr>
              <a:t>Proficiency in one or more programming languages such as Java, Python, C++, or others depending on the role</a:t>
            </a: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r>
              <a:rPr lang="en-US" sz="2341" u="sng">
                <a:solidFill>
                  <a:srgbClr val="000000"/>
                </a:solidFill>
                <a:latin typeface="Space Mono Bold"/>
              </a:rPr>
              <a:t>Database Management:</a:t>
            </a:r>
          </a:p>
          <a:p>
            <a:pPr>
              <a:lnSpc>
                <a:spcPts val="3277"/>
              </a:lnSpc>
            </a:pPr>
            <a:r>
              <a:rPr lang="en-US" sz="2341">
                <a:solidFill>
                  <a:srgbClr val="000000"/>
                </a:solidFill>
                <a:latin typeface="Space Mono"/>
              </a:rPr>
              <a:t>Understanding of database management systems (SQL, MySQL) and database design.</a:t>
            </a: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r>
              <a:rPr lang="en-US" sz="2341" u="sng">
                <a:solidFill>
                  <a:srgbClr val="000000"/>
                </a:solidFill>
                <a:latin typeface="Space Mono Bold"/>
              </a:rPr>
              <a:t>Data Structures and Algorithms:</a:t>
            </a:r>
          </a:p>
          <a:p>
            <a:pPr>
              <a:lnSpc>
                <a:spcPts val="3277"/>
              </a:lnSpc>
            </a:pPr>
            <a:r>
              <a:rPr lang="en-US" sz="2341">
                <a:solidFill>
                  <a:srgbClr val="000000"/>
                </a:solidFill>
                <a:latin typeface="Space Mono"/>
              </a:rPr>
              <a:t>Strong understanding and application of data structures and algorithms.</a:t>
            </a: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r>
              <a:rPr lang="en-US" sz="2341" u="sng">
                <a:solidFill>
                  <a:srgbClr val="000000"/>
                </a:solidFill>
                <a:latin typeface="Space Mono Bold"/>
              </a:rPr>
              <a:t>Operating Systems:</a:t>
            </a:r>
          </a:p>
          <a:p>
            <a:pPr>
              <a:lnSpc>
                <a:spcPts val="3277"/>
              </a:lnSpc>
            </a:pPr>
            <a:r>
              <a:rPr lang="en-US" sz="2341">
                <a:solidFill>
                  <a:srgbClr val="000000"/>
                </a:solidFill>
                <a:latin typeface="Space Mono"/>
              </a:rPr>
              <a:t>Understanding of operating systems, including Linux and Windows.</a:t>
            </a: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</a:pPr>
            <a:endParaRPr lang="en-US" sz="2341">
              <a:solidFill>
                <a:srgbClr val="000000"/>
              </a:solidFill>
              <a:latin typeface="Space Mono"/>
            </a:endParaRPr>
          </a:p>
          <a:p>
            <a:pPr>
              <a:lnSpc>
                <a:spcPts val="3277"/>
              </a:lnSpc>
              <a:spcBef>
                <a:spcPct val="0"/>
              </a:spcBef>
            </a:pPr>
            <a:endParaRPr lang="en-US" sz="2341">
              <a:solidFill>
                <a:srgbClr val="000000"/>
              </a:solidFill>
              <a:latin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1291" y="262889"/>
            <a:ext cx="13148704" cy="13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593C8F"/>
                </a:solidFill>
                <a:latin typeface="Archivo Black"/>
              </a:rPr>
              <a:t>WHERE TO LEARN REQUIERD SKILLS</a:t>
            </a:r>
          </a:p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endParaRPr lang="en-US" sz="3600">
              <a:solidFill>
                <a:srgbClr val="593C8F"/>
              </a:solidFill>
              <a:latin typeface="Archivo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09922" y="3015488"/>
            <a:ext cx="14561084" cy="106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r>
              <a:rPr lang="en-US" sz="3032" u="sng" dirty="0">
                <a:solidFill>
                  <a:srgbClr val="000000"/>
                </a:solidFill>
                <a:latin typeface="Space Mono"/>
                <a:hlinkClick r:id="rId2"/>
              </a:rPr>
              <a:t>https://youtube.com/playlist?list=PLgUwDviBIf0oF6QL8m22w1hIDC1vJ_BHz&amp;si=qwA4sbho8_kQtESY</a:t>
            </a:r>
            <a:endParaRPr lang="en-US" sz="3032" u="sng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0282" y="7075342"/>
            <a:ext cx="4248118" cy="46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0234" lvl="1" indent="-290117" algn="ctr">
              <a:lnSpc>
                <a:spcPts val="3762"/>
              </a:lnSpc>
              <a:buFont typeface="Arial"/>
              <a:buChar char="•"/>
            </a:pPr>
            <a:r>
              <a:rPr lang="en-US" sz="2687" u="sng" dirty="0">
                <a:solidFill>
                  <a:srgbClr val="000000"/>
                </a:solidFill>
                <a:latin typeface="Space Mono"/>
                <a:hlinkClick r:id="rId3" tooltip="https://www.simplilearn.com/infosys-interview-questions-article"/>
              </a:rPr>
              <a:t>simplilearn.com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2682" y="7857512"/>
            <a:ext cx="3899672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1616" lvl="1" indent="-265808" algn="ctr">
              <a:lnSpc>
                <a:spcPts val="3447"/>
              </a:lnSpc>
              <a:buFont typeface="Arial"/>
              <a:buChar char="•"/>
            </a:pPr>
            <a:r>
              <a:rPr lang="en-US" sz="2462" u="sng" dirty="0">
                <a:solidFill>
                  <a:srgbClr val="000000"/>
                </a:solidFill>
                <a:latin typeface="Space Mono"/>
                <a:hlinkClick r:id="rId4" tooltip="https://www.interviewbit.com/infosys-interview-questions/"/>
              </a:rPr>
              <a:t>interviewbit.com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3791" y="2066143"/>
            <a:ext cx="9075881" cy="67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1"/>
              </a:lnSpc>
            </a:pPr>
            <a:r>
              <a:rPr lang="en-US" sz="3922" dirty="0">
                <a:latin typeface="Canva Sans Bold"/>
              </a:rPr>
              <a:t>DSA A-Z Playlist by Take You Forward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3791" y="4751365"/>
            <a:ext cx="5724922" cy="708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4152" dirty="0">
                <a:latin typeface="Canva Sans Bold"/>
              </a:rPr>
              <a:t>Aptitude  Preparation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2682" y="5866645"/>
            <a:ext cx="13129820" cy="4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8"/>
              </a:lnSpc>
            </a:pPr>
            <a:r>
              <a:rPr lang="en-US" sz="2734" u="sng" dirty="0">
                <a:solidFill>
                  <a:srgbClr val="000000"/>
                </a:solidFill>
                <a:latin typeface="Space Mono"/>
                <a:hlinkClick r:id="rId5"/>
              </a:rPr>
              <a:t>https://cpt.hitbullseye.com/Infosys-Aptitude-Questions.php</a:t>
            </a:r>
            <a:endParaRPr lang="en-US" sz="2734" u="sng" dirty="0">
              <a:solidFill>
                <a:srgbClr val="000000"/>
              </a:solidFill>
              <a:latin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2748" y="207645"/>
            <a:ext cx="12055052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League Spartan"/>
              </a:rPr>
              <a:t>SAMPLE INTERVIEW QUETIONS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91406" y="452962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9291406" y="4529625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19414" y="1509199"/>
            <a:ext cx="17649172" cy="4282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0000"/>
                </a:solidFill>
                <a:latin typeface="Space Mono Bold"/>
              </a:rPr>
              <a:t>Programming and Data Structures: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Explain the difference between an array and a linked list. When would you use one over the other?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Write a program to find the factorial of a number.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Implement a stack using an array or linked list.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Explain the concept of dynamic programming and provide an example.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4538" y="6223439"/>
            <a:ext cx="17523262" cy="3051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 dirty="0">
                <a:solidFill>
                  <a:srgbClr val="000000"/>
                </a:solidFill>
                <a:latin typeface="Space Mono Bold"/>
              </a:rPr>
              <a:t>Algorithms: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Explain the working of quicksort and its time complexity.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Solve the classic problem of finding the nth Fibonacci number.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/>
              </a:rPr>
              <a:t>Describe Dijkstra's algorithm and its application.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762000" y="539507"/>
            <a:ext cx="11199088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>
                <a:solidFill>
                  <a:srgbClr val="000000"/>
                </a:solidFill>
                <a:latin typeface="Canva Sans Bold"/>
              </a:rPr>
              <a:t>SAMPLE QUESTIONS CONT.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197727"/>
            <a:ext cx="18288000" cy="3090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200" u="sng" dirty="0">
                <a:solidFill>
                  <a:srgbClr val="000000"/>
                </a:solidFill>
                <a:latin typeface="Canva Sans Bold"/>
              </a:rPr>
              <a:t>Database Management:</a:t>
            </a:r>
          </a:p>
          <a:p>
            <a:pPr marL="754167" lvl="1" indent="-377084">
              <a:lnSpc>
                <a:spcPts val="489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Write an SQL query to retrieve the second highest salary from a table.</a:t>
            </a:r>
          </a:p>
          <a:p>
            <a:pPr marL="754167" lvl="1" indent="-377084">
              <a:lnSpc>
                <a:spcPts val="489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Explain the differences between INNER JOIN and OUTER JOIN.</a:t>
            </a:r>
          </a:p>
          <a:p>
            <a:pPr marL="754167" lvl="1" indent="-377084">
              <a:lnSpc>
                <a:spcPts val="489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What is normalization, and why is it important in database design?</a:t>
            </a:r>
          </a:p>
          <a:p>
            <a:pPr algn="ctr">
              <a:lnSpc>
                <a:spcPts val="4890"/>
              </a:lnSpc>
            </a:pPr>
            <a:endParaRPr lang="en-US" sz="32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2400" y="5448300"/>
            <a:ext cx="17973675" cy="303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u="sng" dirty="0">
                <a:solidFill>
                  <a:srgbClr val="000000"/>
                </a:solidFill>
                <a:latin typeface="Space Mono" panose="020B0604020202020204" charset="0"/>
              </a:rPr>
              <a:t>Operating Systems: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Describe the purpose of an operating system.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Explain the difference between a process and a thread.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Space Mono" panose="020B0604020202020204" charset="0"/>
              </a:rPr>
              <a:t>What is virtual memory, and how does it work?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32774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72171" y="3830986"/>
            <a:ext cx="10143658" cy="137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0" y="9071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38659" y="1402312"/>
            <a:ext cx="4796826" cy="87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5036">
                <a:solidFill>
                  <a:srgbClr val="FFFFFF"/>
                </a:solidFill>
                <a:latin typeface="Canva Sans Bold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1236" y="2568425"/>
            <a:ext cx="13125484" cy="112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3"/>
              </a:lnSpc>
            </a:pPr>
            <a:r>
              <a:rPr lang="en-US" sz="6538">
                <a:solidFill>
                  <a:srgbClr val="FFFFFF"/>
                </a:solidFill>
                <a:latin typeface="Lato"/>
              </a:rPr>
              <a:t>1) Arnav Sharma - 500091791   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27852"/>
            <a:ext cx="13104169" cy="112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3"/>
              </a:lnSpc>
            </a:pPr>
            <a:r>
              <a:rPr lang="en-US" sz="6538">
                <a:solidFill>
                  <a:srgbClr val="FFFFFF"/>
                </a:solidFill>
                <a:latin typeface="Lato"/>
              </a:rPr>
              <a:t>2) Aryan Sharma - 500091441   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0040" y="5467075"/>
            <a:ext cx="13184240" cy="108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5"/>
              </a:lnSpc>
            </a:pPr>
            <a:r>
              <a:rPr lang="en-US" sz="6317">
                <a:solidFill>
                  <a:srgbClr val="FFFFFF"/>
                </a:solidFill>
                <a:latin typeface="Lato"/>
              </a:rPr>
              <a:t>3) Hitendra Sisodia  - 500091910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86612"/>
            <a:ext cx="13741281" cy="1090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1"/>
              </a:lnSpc>
            </a:pPr>
            <a:r>
              <a:rPr lang="en-US" sz="6350" dirty="0">
                <a:solidFill>
                  <a:srgbClr val="FFFFFF"/>
                </a:solidFill>
                <a:latin typeface="Lato"/>
              </a:rPr>
              <a:t>4) </a:t>
            </a:r>
            <a:r>
              <a:rPr lang="en-US" sz="6350" dirty="0" err="1">
                <a:solidFill>
                  <a:srgbClr val="FFFFFF"/>
                </a:solidFill>
                <a:latin typeface="Lato"/>
              </a:rPr>
              <a:t>Vaasundhra</a:t>
            </a:r>
            <a:r>
              <a:rPr lang="en-US" sz="6350" dirty="0">
                <a:solidFill>
                  <a:srgbClr val="FFFFFF"/>
                </a:solidFill>
                <a:latin typeface="Lato"/>
              </a:rPr>
              <a:t> Singh -500091000    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7860" y="115085"/>
            <a:ext cx="495746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 dirty="0">
                <a:solidFill>
                  <a:srgbClr val="593C8F"/>
                </a:solidFill>
                <a:latin typeface="League Spartan"/>
              </a:rPr>
              <a:t>INFOSYS</a:t>
            </a:r>
          </a:p>
        </p:txBody>
      </p:sp>
      <p:sp>
        <p:nvSpPr>
          <p:cNvPr id="7" name="AutoShape 7"/>
          <p:cNvSpPr/>
          <p:nvPr/>
        </p:nvSpPr>
        <p:spPr>
          <a:xfrm>
            <a:off x="2687860" y="785863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896677" y="5143500"/>
            <a:ext cx="5391323" cy="5453704"/>
          </a:xfrm>
          <a:custGeom>
            <a:avLst/>
            <a:gdLst/>
            <a:ahLst/>
            <a:cxnLst/>
            <a:rect l="l" t="t" r="r" b="b"/>
            <a:pathLst>
              <a:path w="5391323" h="5453704">
                <a:moveTo>
                  <a:pt x="0" y="0"/>
                </a:moveTo>
                <a:lnTo>
                  <a:pt x="5391323" y="0"/>
                </a:lnTo>
                <a:lnTo>
                  <a:pt x="5391323" y="5453704"/>
                </a:lnTo>
                <a:lnTo>
                  <a:pt x="0" y="5453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8" r="-57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96677" y="-356467"/>
            <a:ext cx="9827806" cy="5499967"/>
          </a:xfrm>
          <a:custGeom>
            <a:avLst/>
            <a:gdLst/>
            <a:ahLst/>
            <a:cxnLst/>
            <a:rect l="l" t="t" r="r" b="b"/>
            <a:pathLst>
              <a:path w="9827806" h="5499967">
                <a:moveTo>
                  <a:pt x="0" y="0"/>
                </a:moveTo>
                <a:lnTo>
                  <a:pt x="9827806" y="0"/>
                </a:lnTo>
                <a:lnTo>
                  <a:pt x="9827806" y="5499967"/>
                </a:lnTo>
                <a:lnTo>
                  <a:pt x="0" y="5499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6" b="-25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2730" y="-18961"/>
            <a:ext cx="3578557" cy="80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64"/>
              </a:lnSpc>
              <a:spcBef>
                <a:spcPct val="0"/>
              </a:spcBef>
            </a:pPr>
            <a:r>
              <a:rPr lang="en-US" sz="4689" dirty="0">
                <a:solidFill>
                  <a:srgbClr val="000000"/>
                </a:solidFill>
                <a:latin typeface="Lato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7160635"/>
            <a:ext cx="12709306" cy="3211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5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555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555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555"/>
              </a:lnSpc>
              <a:spcBef>
                <a:spcPct val="0"/>
              </a:spcBef>
            </a:pPr>
            <a:endParaRPr dirty="0"/>
          </a:p>
          <a:p>
            <a:pPr>
              <a:lnSpc>
                <a:spcPts val="3555"/>
              </a:lnSpc>
              <a:spcBef>
                <a:spcPct val="0"/>
              </a:spcBef>
            </a:pPr>
            <a:r>
              <a:rPr lang="en-US" sz="2539" dirty="0">
                <a:solidFill>
                  <a:srgbClr val="000000"/>
                </a:solidFill>
                <a:latin typeface="Space Mono"/>
              </a:rPr>
              <a:t>The company is known for its commitment to innovation, client-centric approach, and emphasis on corporate governance.</a:t>
            </a:r>
          </a:p>
          <a:p>
            <a:pPr algn="ctr">
              <a:lnSpc>
                <a:spcPts val="3555"/>
              </a:lnSpc>
              <a:spcBef>
                <a:spcPct val="0"/>
              </a:spcBef>
            </a:pPr>
            <a:endParaRPr lang="en-US" sz="2539" dirty="0">
              <a:solidFill>
                <a:srgbClr val="000000"/>
              </a:solidFill>
              <a:latin typeface="Space Mon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9353" y="1167426"/>
            <a:ext cx="12341550" cy="1003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60"/>
              </a:lnSpc>
              <a:spcBef>
                <a:spcPct val="0"/>
              </a:spcBef>
            </a:pPr>
            <a:r>
              <a:rPr lang="en-US" sz="2828" dirty="0">
                <a:solidFill>
                  <a:srgbClr val="000000"/>
                </a:solidFill>
                <a:latin typeface="Space Mono"/>
              </a:rPr>
              <a:t>Infosys is a global technology consulting and services company.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199" y="2263641"/>
            <a:ext cx="12341549" cy="879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Space Mono"/>
              </a:rPr>
              <a:t>Founded in 1981 by N.R. Narayana Murthy and a group of six engineers in Pune, India.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7200" y="7142664"/>
            <a:ext cx="12419844" cy="144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2"/>
              </a:lnSpc>
              <a:spcBef>
                <a:spcPct val="0"/>
              </a:spcBef>
            </a:pPr>
            <a:r>
              <a:rPr lang="en-US" sz="2701" dirty="0">
                <a:solidFill>
                  <a:srgbClr val="000000"/>
                </a:solidFill>
                <a:latin typeface="Space Mono"/>
              </a:rPr>
              <a:t>Infosys provides a wide range of services, including IT consulting, software development, maintenance, and outsourcing.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4730922"/>
            <a:ext cx="12471695" cy="1853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endParaRPr dirty="0"/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Space Mono"/>
              </a:rPr>
              <a:t>On 24 August 2021, Infosys became the fourth Indian company to reach US$100 billion in market capitalization. It is one of the top Big Tech (India) companies.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505067"/>
            <a:ext cx="12341549" cy="136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Space Mono"/>
              </a:rPr>
              <a:t>Headquartered in Bangalore. Infosys is the second-largest Indian IT company, after Tata Consultancy Services, by 2020 revenue figures.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32524" y="281658"/>
            <a:ext cx="8022952" cy="94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1"/>
              </a:lnSpc>
            </a:pPr>
            <a:r>
              <a:rPr lang="en-US" sz="5508">
                <a:solidFill>
                  <a:srgbClr val="593C8F"/>
                </a:solidFill>
                <a:latin typeface="Canva Sans Bold"/>
              </a:rPr>
              <a:t>REQUIREMENT DRIVES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69854"/>
            <a:ext cx="4978842" cy="125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622" lvl="1" indent="-391811" algn="ctr">
              <a:lnSpc>
                <a:spcPts val="5081"/>
              </a:lnSpc>
              <a:buFont typeface="Arial"/>
              <a:buChar char="•"/>
            </a:pPr>
            <a:r>
              <a:rPr lang="en-US" sz="3629">
                <a:solidFill>
                  <a:srgbClr val="593C8F"/>
                </a:solidFill>
                <a:latin typeface="Canva Sans Bold"/>
              </a:rPr>
              <a:t>On Campus Hiring:</a:t>
            </a:r>
          </a:p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593C8F"/>
                </a:solidFill>
                <a:latin typeface="Canva Sans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8981" y="2187702"/>
            <a:ext cx="13461891" cy="52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125">
                <a:solidFill>
                  <a:srgbClr val="040606"/>
                </a:solidFill>
                <a:latin typeface="Space Mono"/>
              </a:rPr>
              <a:t>Conducted by Infosys for hiring freshers from colleges.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72387" y="5003423"/>
            <a:ext cx="8755" cy="80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1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70454" y="3079809"/>
            <a:ext cx="3726744" cy="60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906" lvl="1" indent="-387953" algn="ctr">
              <a:lnSpc>
                <a:spcPts val="5031"/>
              </a:lnSpc>
              <a:buFont typeface="Arial"/>
              <a:buChar char="•"/>
            </a:pPr>
            <a:r>
              <a:rPr lang="en-US" sz="3593">
                <a:solidFill>
                  <a:srgbClr val="593C8F"/>
                </a:solidFill>
                <a:latin typeface="Canva Sans Bold"/>
              </a:rPr>
              <a:t>Hackwithinfy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1499" y="3760544"/>
            <a:ext cx="15116600" cy="10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5"/>
              </a:lnSpc>
            </a:pPr>
            <a:r>
              <a:rPr lang="en-US" sz="3125">
                <a:solidFill>
                  <a:srgbClr val="040606"/>
                </a:solidFill>
                <a:latin typeface="Space Mono"/>
              </a:rPr>
              <a:t>HackWithinfy is a competitive coding competition for second year to final year students across India.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668" y="5206705"/>
            <a:ext cx="5146578" cy="614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060" lvl="1" indent="-388530" algn="ctr">
              <a:lnSpc>
                <a:spcPts val="5038"/>
              </a:lnSpc>
              <a:buFont typeface="Arial"/>
              <a:buChar char="•"/>
            </a:pPr>
            <a:r>
              <a:rPr lang="en-US" sz="3599" dirty="0" err="1">
                <a:solidFill>
                  <a:srgbClr val="593C8F"/>
                </a:solidFill>
                <a:latin typeface="Canva Sans Bold"/>
              </a:rPr>
              <a:t>Infytq</a:t>
            </a:r>
            <a:r>
              <a:rPr lang="en-US" sz="3599" dirty="0">
                <a:solidFill>
                  <a:srgbClr val="593C8F"/>
                </a:solidFill>
                <a:latin typeface="Canva Sans Bold"/>
              </a:rPr>
              <a:t> Exam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1499" y="5896061"/>
            <a:ext cx="15379939" cy="162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5"/>
              </a:lnSpc>
            </a:pPr>
            <a:r>
              <a:rPr lang="en-US" sz="3125" dirty="0">
                <a:solidFill>
                  <a:srgbClr val="040606"/>
                </a:solidFill>
                <a:latin typeface="Space Mono"/>
              </a:rPr>
              <a:t>The </a:t>
            </a:r>
            <a:r>
              <a:rPr lang="en-US" sz="3125" dirty="0" err="1">
                <a:solidFill>
                  <a:srgbClr val="040606"/>
                </a:solidFill>
                <a:latin typeface="Space Mono"/>
              </a:rPr>
              <a:t>Infytq</a:t>
            </a:r>
            <a:r>
              <a:rPr lang="en-US" sz="3125" dirty="0">
                <a:solidFill>
                  <a:srgbClr val="040606"/>
                </a:solidFill>
                <a:latin typeface="Space Mono"/>
              </a:rPr>
              <a:t> exam is a competitive assessment administered by Infosys after clearing you get an opportunity to be interviewed directly for a job at Infosys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4550" y="7776258"/>
            <a:ext cx="5025492" cy="61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250" lvl="1" indent="-391625" algn="ctr">
              <a:lnSpc>
                <a:spcPts val="5078"/>
              </a:lnSpc>
              <a:buFont typeface="Arial"/>
              <a:buChar char="•"/>
            </a:pPr>
            <a:r>
              <a:rPr lang="en-US" sz="3627">
                <a:solidFill>
                  <a:srgbClr val="593C8F"/>
                </a:solidFill>
                <a:latin typeface="Canva Sans Bold"/>
              </a:rPr>
              <a:t>Off Campus Hiring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1499" y="8464885"/>
            <a:ext cx="15116600" cy="10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5"/>
              </a:lnSpc>
            </a:pPr>
            <a:r>
              <a:rPr lang="en-US" sz="3125">
                <a:solidFill>
                  <a:srgbClr val="040606"/>
                </a:solidFill>
                <a:latin typeface="Space Mono"/>
              </a:rPr>
              <a:t>Conducted by Infosys for hiring freshers from colleges who are not part of the campus placement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6456" y="942676"/>
            <a:ext cx="12803940" cy="73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DOES IT COME TO  OUR CAMPUS    -   </a:t>
            </a:r>
            <a:r>
              <a:rPr lang="en-US" sz="4298">
                <a:solidFill>
                  <a:srgbClr val="000000"/>
                </a:solidFill>
                <a:latin typeface="League Spartan"/>
              </a:rPr>
              <a:t>YES</a:t>
            </a:r>
          </a:p>
        </p:txBody>
      </p:sp>
      <p:sp>
        <p:nvSpPr>
          <p:cNvPr id="4" name="AutoShape 4"/>
          <p:cNvSpPr/>
          <p:nvPr/>
        </p:nvSpPr>
        <p:spPr>
          <a:xfrm>
            <a:off x="826456" y="1562100"/>
            <a:ext cx="6401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26456" y="2536857"/>
            <a:ext cx="7791642" cy="14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PROFILES OFFERED BY INFOSYS</a:t>
            </a:r>
          </a:p>
        </p:txBody>
      </p:sp>
      <p:sp>
        <p:nvSpPr>
          <p:cNvPr id="6" name="AutoShape 6"/>
          <p:cNvSpPr/>
          <p:nvPr/>
        </p:nvSpPr>
        <p:spPr>
          <a:xfrm>
            <a:off x="826456" y="3924300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7062941" y="6901229"/>
            <a:ext cx="392717" cy="1565177"/>
          </a:xfrm>
          <a:custGeom>
            <a:avLst/>
            <a:gdLst/>
            <a:ahLst/>
            <a:cxnLst/>
            <a:rect l="l" t="t" r="r" b="b"/>
            <a:pathLst>
              <a:path w="392717" h="156517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26456" y="5379611"/>
            <a:ext cx="11684575" cy="70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>
                <a:solidFill>
                  <a:srgbClr val="000000"/>
                </a:solidFill>
                <a:latin typeface="Space Mono"/>
              </a:rPr>
              <a:t>Assistant System  Engineer - </a:t>
            </a:r>
            <a:r>
              <a:rPr lang="en-US" sz="4139">
                <a:solidFill>
                  <a:srgbClr val="000000"/>
                </a:solidFill>
                <a:latin typeface="Space Mono Bold"/>
              </a:rPr>
              <a:t>3.6 LPA</a:t>
            </a:r>
            <a:r>
              <a:rPr lang="en-US" sz="4139">
                <a:solidFill>
                  <a:srgbClr val="000000"/>
                </a:solidFill>
                <a:latin typeface="Space Mono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456" y="6509057"/>
            <a:ext cx="13022938" cy="70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>
                <a:solidFill>
                  <a:srgbClr val="000000"/>
                </a:solidFill>
                <a:latin typeface="Space Mono"/>
              </a:rPr>
              <a:t>Digital Specialist Programmer - </a:t>
            </a:r>
            <a:r>
              <a:rPr lang="en-US" sz="4139">
                <a:solidFill>
                  <a:srgbClr val="000000"/>
                </a:solidFill>
                <a:latin typeface="Space Mono Bold"/>
              </a:rPr>
              <a:t>6.25 LPA</a:t>
            </a:r>
            <a:r>
              <a:rPr lang="en-US" sz="4139">
                <a:solidFill>
                  <a:srgbClr val="000000"/>
                </a:solidFill>
                <a:latin typeface="Space Mono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6456" y="7642165"/>
            <a:ext cx="10143969" cy="70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>
                <a:solidFill>
                  <a:srgbClr val="000000"/>
                </a:solidFill>
                <a:latin typeface="Space Mono"/>
              </a:rPr>
              <a:t>Specialist Programmer - </a:t>
            </a:r>
            <a:r>
              <a:rPr lang="en-US" sz="4139">
                <a:solidFill>
                  <a:srgbClr val="000000"/>
                </a:solidFill>
                <a:latin typeface="Space Mono Bold"/>
              </a:rPr>
              <a:t>9.5 LPA</a:t>
            </a:r>
            <a:r>
              <a:rPr lang="en-US" sz="4139">
                <a:solidFill>
                  <a:srgbClr val="000000"/>
                </a:solidFill>
                <a:latin typeface="Space Mono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6856" y="578491"/>
            <a:ext cx="9862705" cy="122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7"/>
              </a:lnSpc>
              <a:spcBef>
                <a:spcPct val="0"/>
              </a:spcBef>
            </a:pPr>
            <a:r>
              <a:rPr lang="en-US" sz="3540">
                <a:solidFill>
                  <a:srgbClr val="593C8F"/>
                </a:solidFill>
                <a:latin typeface="League Spartan"/>
              </a:rPr>
              <a:t>WORK YOU GET IN SPECIFIC PROFILE  OFFERED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6465" cy="10287000"/>
            <a:chOff x="0" y="0"/>
            <a:chExt cx="48104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044" cy="2709333"/>
            </a:xfrm>
            <a:custGeom>
              <a:avLst/>
              <a:gdLst/>
              <a:ahLst/>
              <a:cxnLst/>
              <a:rect l="l" t="t" r="r" b="b"/>
              <a:pathLst>
                <a:path w="481044" h="2709333">
                  <a:moveTo>
                    <a:pt x="0" y="0"/>
                  </a:moveTo>
                  <a:lnTo>
                    <a:pt x="481044" y="0"/>
                  </a:lnTo>
                  <a:lnTo>
                    <a:pt x="4810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04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46856" y="9253852"/>
            <a:ext cx="1105508" cy="276377"/>
          </a:xfrm>
          <a:custGeom>
            <a:avLst/>
            <a:gdLst/>
            <a:ahLst/>
            <a:cxnLst/>
            <a:rect l="l" t="t" r="r" b="b"/>
            <a:pathLst>
              <a:path w="1105508" h="276377">
                <a:moveTo>
                  <a:pt x="0" y="0"/>
                </a:moveTo>
                <a:lnTo>
                  <a:pt x="1105508" y="0"/>
                </a:lnTo>
                <a:lnTo>
                  <a:pt x="1105508" y="276377"/>
                </a:lnTo>
                <a:lnTo>
                  <a:pt x="0" y="276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46856" y="2190486"/>
            <a:ext cx="12849537" cy="6596641"/>
          </a:xfrm>
          <a:custGeom>
            <a:avLst/>
            <a:gdLst/>
            <a:ahLst/>
            <a:cxnLst/>
            <a:rect l="l" t="t" r="r" b="b"/>
            <a:pathLst>
              <a:path w="12849537" h="6596641">
                <a:moveTo>
                  <a:pt x="0" y="0"/>
                </a:moveTo>
                <a:lnTo>
                  <a:pt x="12849536" y="0"/>
                </a:lnTo>
                <a:lnTo>
                  <a:pt x="12849536" y="6596641"/>
                </a:lnTo>
                <a:lnTo>
                  <a:pt x="0" y="6596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46478"/>
            <a:ext cx="1193683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 dirty="0">
                <a:solidFill>
                  <a:srgbClr val="593C8F"/>
                </a:solidFill>
                <a:latin typeface="League Spartan"/>
              </a:rPr>
              <a:t>SYSTEM ENGINEER ONLINE TEST PATTERN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1790700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9771" y="6556694"/>
            <a:ext cx="1049030" cy="1066481"/>
          </a:xfrm>
          <a:custGeom>
            <a:avLst/>
            <a:gdLst/>
            <a:ahLst/>
            <a:cxnLst/>
            <a:rect l="l" t="t" r="r" b="b"/>
            <a:pathLst>
              <a:path w="1049030" h="1066481">
                <a:moveTo>
                  <a:pt x="0" y="0"/>
                </a:moveTo>
                <a:lnTo>
                  <a:pt x="1049030" y="0"/>
                </a:lnTo>
                <a:lnTo>
                  <a:pt x="1049030" y="1066481"/>
                </a:lnTo>
                <a:lnTo>
                  <a:pt x="0" y="106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86163" y="6556694"/>
            <a:ext cx="742206" cy="1002981"/>
          </a:xfrm>
          <a:custGeom>
            <a:avLst/>
            <a:gdLst/>
            <a:ahLst/>
            <a:cxnLst/>
            <a:rect l="l" t="t" r="r" b="b"/>
            <a:pathLst>
              <a:path w="742206" h="1002981">
                <a:moveTo>
                  <a:pt x="0" y="0"/>
                </a:moveTo>
                <a:lnTo>
                  <a:pt x="742206" y="0"/>
                </a:lnTo>
                <a:lnTo>
                  <a:pt x="742206" y="1002981"/>
                </a:lnTo>
                <a:lnTo>
                  <a:pt x="0" y="100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75952" y="6556694"/>
            <a:ext cx="3242128" cy="2893330"/>
          </a:xfrm>
          <a:custGeom>
            <a:avLst/>
            <a:gdLst/>
            <a:ahLst/>
            <a:cxnLst/>
            <a:rect l="l" t="t" r="r" b="b"/>
            <a:pathLst>
              <a:path w="3242128" h="2893330">
                <a:moveTo>
                  <a:pt x="0" y="0"/>
                </a:moveTo>
                <a:lnTo>
                  <a:pt x="3242127" y="0"/>
                </a:lnTo>
                <a:lnTo>
                  <a:pt x="3242127" y="2893330"/>
                </a:lnTo>
                <a:lnTo>
                  <a:pt x="0" y="2893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527" r="-265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2484" y="1977009"/>
            <a:ext cx="2696027" cy="1090101"/>
          </a:xfrm>
          <a:custGeom>
            <a:avLst/>
            <a:gdLst/>
            <a:ahLst/>
            <a:cxnLst/>
            <a:rect l="l" t="t" r="r" b="b"/>
            <a:pathLst>
              <a:path w="2696027" h="1090101">
                <a:moveTo>
                  <a:pt x="0" y="0"/>
                </a:moveTo>
                <a:lnTo>
                  <a:pt x="2696027" y="0"/>
                </a:lnTo>
                <a:lnTo>
                  <a:pt x="2696027" y="1090101"/>
                </a:lnTo>
                <a:lnTo>
                  <a:pt x="0" y="109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44797" b="-3972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42450" y="3355816"/>
            <a:ext cx="9454401" cy="5294465"/>
          </a:xfrm>
          <a:custGeom>
            <a:avLst/>
            <a:gdLst/>
            <a:ahLst/>
            <a:cxnLst/>
            <a:rect l="l" t="t" r="r" b="b"/>
            <a:pathLst>
              <a:path w="9454401" h="5294465">
                <a:moveTo>
                  <a:pt x="0" y="0"/>
                </a:moveTo>
                <a:lnTo>
                  <a:pt x="9454401" y="0"/>
                </a:lnTo>
                <a:lnTo>
                  <a:pt x="9454401" y="5294465"/>
                </a:lnTo>
                <a:lnTo>
                  <a:pt x="0" y="5294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73767" y="2522060"/>
            <a:ext cx="10591766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40606"/>
                </a:solidFill>
                <a:latin typeface="Space Mono Bold"/>
              </a:rPr>
              <a:t> EACH SECTION WILL HAVE A SEPARATE CUT OFF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46478"/>
            <a:ext cx="11936833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 dirty="0">
                <a:solidFill>
                  <a:srgbClr val="593C8F"/>
                </a:solidFill>
                <a:latin typeface="League Spartan"/>
              </a:rPr>
              <a:t>ONLINE TEST FORMAT</a:t>
            </a:r>
          </a:p>
        </p:txBody>
      </p:sp>
      <p:sp>
        <p:nvSpPr>
          <p:cNvPr id="3" name="AutoShape 3"/>
          <p:cNvSpPr/>
          <p:nvPr/>
        </p:nvSpPr>
        <p:spPr>
          <a:xfrm>
            <a:off x="1143000" y="1790700"/>
            <a:ext cx="23622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29771" y="6556694"/>
            <a:ext cx="1049030" cy="1066481"/>
          </a:xfrm>
          <a:custGeom>
            <a:avLst/>
            <a:gdLst/>
            <a:ahLst/>
            <a:cxnLst/>
            <a:rect l="l" t="t" r="r" b="b"/>
            <a:pathLst>
              <a:path w="1049030" h="1066481">
                <a:moveTo>
                  <a:pt x="0" y="0"/>
                </a:moveTo>
                <a:lnTo>
                  <a:pt x="1049030" y="0"/>
                </a:lnTo>
                <a:lnTo>
                  <a:pt x="1049030" y="1066481"/>
                </a:lnTo>
                <a:lnTo>
                  <a:pt x="0" y="1066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86163" y="6556694"/>
            <a:ext cx="742206" cy="1002981"/>
          </a:xfrm>
          <a:custGeom>
            <a:avLst/>
            <a:gdLst/>
            <a:ahLst/>
            <a:cxnLst/>
            <a:rect l="l" t="t" r="r" b="b"/>
            <a:pathLst>
              <a:path w="742206" h="1002981">
                <a:moveTo>
                  <a:pt x="0" y="0"/>
                </a:moveTo>
                <a:lnTo>
                  <a:pt x="742206" y="0"/>
                </a:lnTo>
                <a:lnTo>
                  <a:pt x="742206" y="1002981"/>
                </a:lnTo>
                <a:lnTo>
                  <a:pt x="0" y="100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4475" y="2565396"/>
            <a:ext cx="11197465" cy="7141417"/>
          </a:xfrm>
          <a:custGeom>
            <a:avLst/>
            <a:gdLst/>
            <a:ahLst/>
            <a:cxnLst/>
            <a:rect l="l" t="t" r="r" b="b"/>
            <a:pathLst>
              <a:path w="11197465" h="7141417">
                <a:moveTo>
                  <a:pt x="0" y="0"/>
                </a:moveTo>
                <a:lnTo>
                  <a:pt x="11197464" y="0"/>
                </a:lnTo>
                <a:lnTo>
                  <a:pt x="11197464" y="7141417"/>
                </a:lnTo>
                <a:lnTo>
                  <a:pt x="0" y="7141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75952" y="6556694"/>
            <a:ext cx="3242128" cy="2893330"/>
          </a:xfrm>
          <a:custGeom>
            <a:avLst/>
            <a:gdLst/>
            <a:ahLst/>
            <a:cxnLst/>
            <a:rect l="l" t="t" r="r" b="b"/>
            <a:pathLst>
              <a:path w="3242128" h="2893330">
                <a:moveTo>
                  <a:pt x="0" y="0"/>
                </a:moveTo>
                <a:lnTo>
                  <a:pt x="3242127" y="0"/>
                </a:lnTo>
                <a:lnTo>
                  <a:pt x="3242127" y="2893330"/>
                </a:lnTo>
                <a:lnTo>
                  <a:pt x="0" y="289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527" r="-265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4286" y="2020346"/>
            <a:ext cx="2696027" cy="1090101"/>
          </a:xfrm>
          <a:custGeom>
            <a:avLst/>
            <a:gdLst/>
            <a:ahLst/>
            <a:cxnLst/>
            <a:rect l="l" t="t" r="r" b="b"/>
            <a:pathLst>
              <a:path w="2696027" h="1090101">
                <a:moveTo>
                  <a:pt x="0" y="0"/>
                </a:moveTo>
                <a:lnTo>
                  <a:pt x="2696027" y="0"/>
                </a:lnTo>
                <a:lnTo>
                  <a:pt x="2696027" y="1090101"/>
                </a:lnTo>
                <a:lnTo>
                  <a:pt x="0" y="1090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44797" b="-39721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52824" y="2533031"/>
            <a:ext cx="10970273" cy="152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40606"/>
                </a:solidFill>
                <a:latin typeface="Space Mono Bold"/>
              </a:rPr>
              <a:t>• Concepts of OOPs (Object Oriented Programming) Must know basics of these if you have written in resume.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5396" y="4824301"/>
            <a:ext cx="11604921" cy="152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• DBMS and OS if written in resume while submitting.Must know basics of these if you have written in resume.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396" y="7111330"/>
            <a:ext cx="13571370" cy="152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Space Mono Bold"/>
              </a:rPr>
              <a:t>• In Data Structures - More focus on Topics like Arrays Linked Lists, Stacks(basic), Queues(basic), Trees(basic), Graphs (basic),Searching and Sorting.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2824" y="918297"/>
            <a:ext cx="9943518" cy="7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INFOSYS INTERVIEW PROCESS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756</Words>
  <Application>Microsoft Office PowerPoint</Application>
  <PresentationFormat>Custom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League Spartan</vt:lpstr>
      <vt:lpstr>League Spartan Bold</vt:lpstr>
      <vt:lpstr>Archivo Black</vt:lpstr>
      <vt:lpstr>Lato Bold</vt:lpstr>
      <vt:lpstr>Arial</vt:lpstr>
      <vt:lpstr>Canva Sans Bold</vt:lpstr>
      <vt:lpstr>Space Mono Bold</vt:lpstr>
      <vt:lpstr>Space Mono</vt:lpstr>
      <vt:lpstr>Canva Sans</vt:lpstr>
      <vt:lpstr>Aptos Narrow</vt:lpstr>
      <vt:lpstr>Calibri</vt:lpstr>
      <vt:lpstr>Space Mono Bold Italics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</dc:title>
  <dc:creator>hitendra sisodia</dc:creator>
  <cp:lastModifiedBy>hitendra sisodia</cp:lastModifiedBy>
  <cp:revision>5</cp:revision>
  <dcterms:created xsi:type="dcterms:W3CDTF">2006-08-16T00:00:00Z</dcterms:created>
  <dcterms:modified xsi:type="dcterms:W3CDTF">2023-11-29T05:53:25Z</dcterms:modified>
  <dc:identifier>DAF1JKfOOI0</dc:identifier>
</cp:coreProperties>
</file>